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7" r:id="rId2"/>
    <p:sldId id="260" r:id="rId3"/>
    <p:sldId id="258" r:id="rId4"/>
    <p:sldId id="259"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7" d="100"/>
          <a:sy n="47" d="100"/>
        </p:scale>
        <p:origin x="1324" y="2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Chapter Titl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AA8B951-AEB5-934E-8512-DE8F2D2671BA}"/>
              </a:ext>
            </a:extLst>
          </p:cNvPr>
          <p:cNvSpPr>
            <a:spLocks noGrp="1"/>
          </p:cNvSpPr>
          <p:nvPr>
            <p:ph type="body" sz="quarter" idx="11" hasCustomPrompt="1"/>
          </p:nvPr>
        </p:nvSpPr>
        <p:spPr>
          <a:xfrm>
            <a:off x="467999" y="490769"/>
            <a:ext cx="7513628" cy="5592316"/>
          </a:xfrm>
          <a:prstGeom prst="rect">
            <a:avLst/>
          </a:prstGeom>
          <a:noFill/>
        </p:spPr>
        <p:txBody>
          <a:bodyPr wrap="square" tIns="90000" bIns="90000" anchor="ctr" anchorCtr="0">
            <a:normAutofit/>
          </a:bodyPr>
          <a:lstStyle>
            <a:lvl1pPr marL="0" indent="0">
              <a:buNone/>
              <a:defRPr sz="5000" b="1">
                <a:solidFill>
                  <a:schemeClr val="accent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Edit Chapter title</a:t>
            </a:r>
          </a:p>
        </p:txBody>
      </p:sp>
    </p:spTree>
    <p:extLst>
      <p:ext uri="{BB962C8B-B14F-4D97-AF65-F5344CB8AC3E}">
        <p14:creationId xmlns:p14="http://schemas.microsoft.com/office/powerpoint/2010/main" val="26108324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AD87C975-6C01-984A-9F96-AA0C3FBC6536}"/>
              </a:ext>
            </a:extLst>
          </p:cNvPr>
          <p:cNvSpPr/>
          <p:nvPr userDrawn="1"/>
        </p:nvSpPr>
        <p:spPr>
          <a:xfrm>
            <a:off x="0" y="6520109"/>
            <a:ext cx="12192000" cy="337891"/>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79">
            <a:extLst>
              <a:ext uri="{FF2B5EF4-FFF2-40B4-BE49-F238E27FC236}">
                <a16:creationId xmlns:a16="http://schemas.microsoft.com/office/drawing/2014/main" id="{8D5687DF-DCB1-394C-82AB-F5098F33FC0F}"/>
              </a:ext>
            </a:extLst>
          </p:cNvPr>
          <p:cNvSpPr txBox="1">
            <a:spLocks noChangeArrowheads="1"/>
          </p:cNvSpPr>
          <p:nvPr userDrawn="1"/>
        </p:nvSpPr>
        <p:spPr bwMode="auto">
          <a:xfrm>
            <a:off x="11039302" y="6496417"/>
            <a:ext cx="992939" cy="3693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sz="1200">
                <a:solidFill>
                  <a:schemeClr val="bg1"/>
                </a:solidFill>
                <a:latin typeface="Trebuchet MS" charset="0"/>
                <a:ea typeface="ＭＳ Ｐゴシック" charset="0"/>
                <a:cs typeface="ＭＳ Ｐゴシック" charset="0"/>
              </a:defRPr>
            </a:lvl1pPr>
            <a:lvl2pPr marL="742950" indent="-285750">
              <a:defRPr sz="1200">
                <a:solidFill>
                  <a:schemeClr val="bg1"/>
                </a:solidFill>
                <a:latin typeface="Trebuchet MS" charset="0"/>
                <a:ea typeface="ＭＳ Ｐゴシック" charset="0"/>
              </a:defRPr>
            </a:lvl2pPr>
            <a:lvl3pPr marL="1143000" indent="-228600">
              <a:defRPr sz="1200">
                <a:solidFill>
                  <a:schemeClr val="bg1"/>
                </a:solidFill>
                <a:latin typeface="Trebuchet MS" charset="0"/>
                <a:ea typeface="ＭＳ Ｐゴシック" charset="0"/>
              </a:defRPr>
            </a:lvl3pPr>
            <a:lvl4pPr marL="1600200" indent="-228600">
              <a:defRPr sz="1200">
                <a:solidFill>
                  <a:schemeClr val="bg1"/>
                </a:solidFill>
                <a:latin typeface="Trebuchet MS" charset="0"/>
                <a:ea typeface="ＭＳ Ｐゴシック" charset="0"/>
              </a:defRPr>
            </a:lvl4pPr>
            <a:lvl5pPr marL="2057400" indent="-228600">
              <a:defRPr sz="1200">
                <a:solidFill>
                  <a:schemeClr val="bg1"/>
                </a:solidFill>
                <a:latin typeface="Trebuchet MS" charset="0"/>
                <a:ea typeface="ＭＳ Ｐゴシック" charset="0"/>
              </a:defRPr>
            </a:lvl5pPr>
            <a:lvl6pPr marL="2514600" indent="-228600" eaLnBrk="0" fontAlgn="base" hangingPunct="0">
              <a:spcBef>
                <a:spcPct val="50000"/>
              </a:spcBef>
              <a:spcAft>
                <a:spcPct val="0"/>
              </a:spcAft>
              <a:defRPr sz="1200">
                <a:solidFill>
                  <a:schemeClr val="bg1"/>
                </a:solidFill>
                <a:latin typeface="Trebuchet MS" charset="0"/>
                <a:ea typeface="ＭＳ Ｐゴシック" charset="0"/>
              </a:defRPr>
            </a:lvl6pPr>
            <a:lvl7pPr marL="2971800" indent="-228600" eaLnBrk="0" fontAlgn="base" hangingPunct="0">
              <a:spcBef>
                <a:spcPct val="50000"/>
              </a:spcBef>
              <a:spcAft>
                <a:spcPct val="0"/>
              </a:spcAft>
              <a:defRPr sz="1200">
                <a:solidFill>
                  <a:schemeClr val="bg1"/>
                </a:solidFill>
                <a:latin typeface="Trebuchet MS" charset="0"/>
                <a:ea typeface="ＭＳ Ｐゴシック" charset="0"/>
              </a:defRPr>
            </a:lvl7pPr>
            <a:lvl8pPr marL="3429000" indent="-228600" eaLnBrk="0" fontAlgn="base" hangingPunct="0">
              <a:spcBef>
                <a:spcPct val="50000"/>
              </a:spcBef>
              <a:spcAft>
                <a:spcPct val="0"/>
              </a:spcAft>
              <a:defRPr sz="1200">
                <a:solidFill>
                  <a:schemeClr val="bg1"/>
                </a:solidFill>
                <a:latin typeface="Trebuchet MS" charset="0"/>
                <a:ea typeface="ＭＳ Ｐゴシック" charset="0"/>
              </a:defRPr>
            </a:lvl8pPr>
            <a:lvl9pPr marL="3886200" indent="-228600" eaLnBrk="0" fontAlgn="base" hangingPunct="0">
              <a:spcBef>
                <a:spcPct val="50000"/>
              </a:spcBef>
              <a:spcAft>
                <a:spcPct val="0"/>
              </a:spcAft>
              <a:defRPr sz="1200">
                <a:solidFill>
                  <a:schemeClr val="bg1"/>
                </a:solidFill>
                <a:latin typeface="Trebuchet MS" charset="0"/>
                <a:ea typeface="ＭＳ Ｐゴシック" charset="0"/>
              </a:defRPr>
            </a:lvl9pPr>
          </a:lstStyle>
          <a:p>
            <a:pPr marL="0" marR="0" lvl="0" indent="0" algn="r" defTabSz="914400" rtl="0" eaLnBrk="0" fontAlgn="base" latinLnBrk="0" hangingPunct="0">
              <a:lnSpc>
                <a:spcPct val="100000"/>
              </a:lnSpc>
              <a:spcBef>
                <a:spcPct val="50000"/>
              </a:spcBef>
              <a:spcAft>
                <a:spcPct val="0"/>
              </a:spcAft>
              <a:buClrTx/>
              <a:buSzTx/>
              <a:buFontTx/>
              <a:buNone/>
              <a:tabLst/>
              <a:defRPr/>
            </a:pPr>
            <a:fld id="{33943F43-AD07-C440-A1F1-9BD12DCEA0C3}" type="slidenum">
              <a:rPr lang="it-IT" sz="1800" baseline="0" smtClean="0">
                <a:solidFill>
                  <a:srgbClr val="FFFFFF"/>
                </a:solidFill>
                <a:latin typeface="Calibri" charset="0"/>
                <a:cs typeface="Calibri" charset="0"/>
              </a:rPr>
              <a:t>‹#›</a:t>
            </a:fld>
            <a:endParaRPr lang="it-IT" sz="1800" baseline="0">
              <a:solidFill>
                <a:srgbClr val="FFFFFF"/>
              </a:solidFill>
              <a:latin typeface="Calibri" charset="0"/>
              <a:cs typeface="Calibri" charset="0"/>
            </a:endParaRPr>
          </a:p>
        </p:txBody>
      </p:sp>
      <p:pic>
        <p:nvPicPr>
          <p:cNvPr id="11" name="Immagine 10">
            <a:extLst>
              <a:ext uri="{FF2B5EF4-FFF2-40B4-BE49-F238E27FC236}">
                <a16:creationId xmlns:a16="http://schemas.microsoft.com/office/drawing/2014/main" id="{20A386A0-83D1-954F-BC1B-20579D6A58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9759" y="6619092"/>
            <a:ext cx="1191963" cy="136324"/>
          </a:xfrm>
          <a:prstGeom prst="rect">
            <a:avLst/>
          </a:prstGeom>
        </p:spPr>
      </p:pic>
    </p:spTree>
    <p:extLst>
      <p:ext uri="{BB962C8B-B14F-4D97-AF65-F5344CB8AC3E}">
        <p14:creationId xmlns:p14="http://schemas.microsoft.com/office/powerpoint/2010/main" val="760138009"/>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pic>
        <p:nvPicPr>
          <p:cNvPr id="5" name="Grafik 7" descr="Ein Bild, das Text, Geschirr, ClipArt, Teller enthält.&#10;&#10;Automatisch generierte Beschreibung">
            <a:extLst>
              <a:ext uri="{FF2B5EF4-FFF2-40B4-BE49-F238E27FC236}">
                <a16:creationId xmlns:a16="http://schemas.microsoft.com/office/drawing/2014/main" id="{4CBBC7A1-2C73-2CE3-9947-C2958318CF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172" y="1021136"/>
            <a:ext cx="1777371" cy="648000"/>
          </a:xfrm>
          <a:prstGeom prst="rect">
            <a:avLst/>
          </a:prstGeom>
        </p:spPr>
      </p:pic>
      <p:sp>
        <p:nvSpPr>
          <p:cNvPr id="6" name="Text Placeholder 4">
            <a:extLst>
              <a:ext uri="{FF2B5EF4-FFF2-40B4-BE49-F238E27FC236}">
                <a16:creationId xmlns:a16="http://schemas.microsoft.com/office/drawing/2014/main" id="{E29C00B1-4428-A409-924B-0DC121503E00}"/>
              </a:ext>
            </a:extLst>
          </p:cNvPr>
          <p:cNvSpPr txBox="1">
            <a:spLocks/>
          </p:cNvSpPr>
          <p:nvPr/>
        </p:nvSpPr>
        <p:spPr>
          <a:xfrm>
            <a:off x="290186" y="2899800"/>
            <a:ext cx="11611627" cy="1751767"/>
          </a:xfrm>
          <a:prstGeom prst="rect">
            <a:avLst/>
          </a:prstGeom>
        </p:spPr>
        <p:txBody>
          <a:bodyPr anchor="b"/>
          <a:lstStyle>
            <a:lvl1pPr marL="0" indent="0" algn="r" defTabSz="914400" rtl="0" eaLnBrk="1" latinLnBrk="0" hangingPunct="1">
              <a:lnSpc>
                <a:spcPts val="6600"/>
              </a:lnSpc>
              <a:spcBef>
                <a:spcPts val="0"/>
              </a:spcBef>
              <a:buFont typeface="Arial" panose="020B0604020202020204" pitchFamily="34" charset="0"/>
              <a:buNone/>
              <a:defRPr sz="6000" b="1" i="0" u="sng" kern="1200">
                <a:solidFill>
                  <a:schemeClr val="bg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ts val="6600"/>
              </a:lnSpc>
              <a:spcBef>
                <a:spcPts val="0"/>
              </a:spcBef>
              <a:spcAft>
                <a:spcPts val="0"/>
              </a:spcAft>
              <a:buClrTx/>
              <a:buSzTx/>
              <a:buFont typeface="Arial" panose="020B0604020202020204" pitchFamily="34" charset="0"/>
              <a:buNone/>
              <a:tabLst/>
              <a:defRPr/>
            </a:pPr>
            <a:r>
              <a:rPr kumimoji="0" lang="en-GB" sz="4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Solar </a:t>
            </a:r>
            <a:r>
              <a:rPr kumimoji="0" lang="en-GB" sz="4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EURACBot</a:t>
            </a:r>
            <a:r>
              <a:rPr kumimoji="0" lang="en-GB" sz="4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The Harmonic Blend of AI Brilliance and Solar System Health. A Seamless Integration of Digital Insight and Photovoltaic Care.</a:t>
            </a:r>
            <a:endParaRPr lang="en-GB" sz="4000" dirty="0">
              <a:solidFill>
                <a:srgbClr val="FFFFFF"/>
              </a:solidFill>
            </a:endParaRPr>
          </a:p>
        </p:txBody>
      </p:sp>
      <p:sp>
        <p:nvSpPr>
          <p:cNvPr id="8" name="Text Placeholder 4">
            <a:extLst>
              <a:ext uri="{FF2B5EF4-FFF2-40B4-BE49-F238E27FC236}">
                <a16:creationId xmlns:a16="http://schemas.microsoft.com/office/drawing/2014/main" id="{4F2FAEF8-876D-0D94-C247-B1C8EDCA328D}"/>
              </a:ext>
            </a:extLst>
          </p:cNvPr>
          <p:cNvSpPr txBox="1">
            <a:spLocks/>
          </p:cNvSpPr>
          <p:nvPr/>
        </p:nvSpPr>
        <p:spPr>
          <a:xfrm>
            <a:off x="10034392" y="5657614"/>
            <a:ext cx="1867422" cy="424303"/>
          </a:xfrm>
          <a:prstGeom prst="rect">
            <a:avLst/>
          </a:prstGeom>
          <a:noFill/>
        </p:spPr>
        <p:txBody>
          <a:bodyPr wrap="square" anchor="t">
            <a:noAutofit/>
          </a:bodyPr>
          <a:lstStyle>
            <a:lvl1pPr marL="0" marR="0" indent="0" algn="r"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i="0" kern="1200">
                <a:solidFill>
                  <a:srgbClr val="DF1B12"/>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Mousa Sondoqah</a:t>
            </a:r>
          </a:p>
        </p:txBody>
      </p:sp>
      <p:sp>
        <p:nvSpPr>
          <p:cNvPr id="9" name="Text Placeholder 4">
            <a:extLst>
              <a:ext uri="{FF2B5EF4-FFF2-40B4-BE49-F238E27FC236}">
                <a16:creationId xmlns:a16="http://schemas.microsoft.com/office/drawing/2014/main" id="{2B86F014-B0C9-3A62-41E7-03A2E8A6774F}"/>
              </a:ext>
            </a:extLst>
          </p:cNvPr>
          <p:cNvSpPr txBox="1">
            <a:spLocks/>
          </p:cNvSpPr>
          <p:nvPr/>
        </p:nvSpPr>
        <p:spPr>
          <a:xfrm>
            <a:off x="5037849" y="5917945"/>
            <a:ext cx="6228885" cy="424303"/>
          </a:xfrm>
          <a:prstGeom prst="rect">
            <a:avLst/>
          </a:prstGeom>
          <a:noFill/>
        </p:spPr>
        <p:txBody>
          <a:bodyPr wrap="square" lIns="91440" tIns="45720" rIns="91440" bIns="45720" anchor="b">
            <a:noAutofit/>
          </a:bodyPr>
          <a:lstStyle>
            <a:lvl1pPr marL="0" marR="0" indent="0" algn="r"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i="0" kern="1200">
                <a:solidFill>
                  <a:schemeClr val="bg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800">
                <a:solidFill>
                  <a:srgbClr val="FFFFFF"/>
                </a:solidFill>
                <a:latin typeface="Calibri"/>
                <a:cs typeface="Calibri"/>
              </a:rPr>
              <a:t>31.08.2023</a:t>
            </a: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779331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18DD56-50CD-2BB3-0FA5-44DF4893F42E}"/>
              </a:ext>
            </a:extLst>
          </p:cNvPr>
          <p:cNvSpPr txBox="1"/>
          <p:nvPr/>
        </p:nvSpPr>
        <p:spPr>
          <a:xfrm>
            <a:off x="1288747" y="7163165"/>
            <a:ext cx="7063740" cy="4154984"/>
          </a:xfrm>
          <a:prstGeom prst="rect">
            <a:avLst/>
          </a:prstGeom>
          <a:noFill/>
        </p:spPr>
        <p:txBody>
          <a:bodyPr wrap="square" rtlCol="0">
            <a:spAutoFit/>
          </a:bodyPr>
          <a:lstStyle/>
          <a:p>
            <a:pPr algn="l">
              <a:buFont typeface="+mj-lt"/>
              <a:buAutoNum type="arabicPeriod"/>
            </a:pPr>
            <a:r>
              <a:rPr lang="en-GB" sz="2200" b="1" i="0" dirty="0">
                <a:effectLst/>
                <a:latin typeface="Söhne"/>
              </a:rPr>
              <a:t>Telegram's Reach:</a:t>
            </a:r>
            <a:r>
              <a:rPr lang="en-GB" sz="2200" b="0" i="0" dirty="0">
                <a:effectLst/>
                <a:latin typeface="Söhne"/>
              </a:rPr>
              <a:t> Leverage the widespread use and accessibility of Telegram for monitoring and operations.</a:t>
            </a:r>
          </a:p>
          <a:p>
            <a:pPr algn="l">
              <a:buFont typeface="+mj-lt"/>
              <a:buAutoNum type="arabicPeriod"/>
            </a:pPr>
            <a:r>
              <a:rPr lang="en-GB" sz="2200" b="1" i="0" dirty="0">
                <a:effectLst/>
                <a:latin typeface="Söhne"/>
              </a:rPr>
              <a:t>Instant, Anywhere Access:</a:t>
            </a:r>
            <a:r>
              <a:rPr lang="en-GB" sz="2200" b="0" i="0" dirty="0">
                <a:effectLst/>
                <a:latin typeface="Söhne"/>
              </a:rPr>
              <a:t> With Telegram, receive real-time feedback from AI agents on-the-go.</a:t>
            </a:r>
          </a:p>
          <a:p>
            <a:pPr algn="l">
              <a:buFont typeface="+mj-lt"/>
              <a:buAutoNum type="arabicPeriod"/>
            </a:pPr>
            <a:r>
              <a:rPr lang="en-GB" sz="2200" b="1" i="0" dirty="0">
                <a:effectLst/>
                <a:latin typeface="Söhne"/>
              </a:rPr>
              <a:t>Simplicity Over Complexity:</a:t>
            </a:r>
            <a:r>
              <a:rPr lang="en-GB" sz="2200" b="0" i="0" dirty="0">
                <a:effectLst/>
                <a:latin typeface="Söhne"/>
              </a:rPr>
              <a:t> Replace intricate web dashboards with Telegram's intuitive chat interface.</a:t>
            </a:r>
          </a:p>
          <a:p>
            <a:pPr algn="l">
              <a:buFont typeface="+mj-lt"/>
              <a:buAutoNum type="arabicPeriod"/>
            </a:pPr>
            <a:r>
              <a:rPr lang="en-GB" sz="2200" b="1" i="0" dirty="0">
                <a:effectLst/>
                <a:latin typeface="Söhne"/>
              </a:rPr>
              <a:t>Personalized Telegram Experience:</a:t>
            </a:r>
            <a:r>
              <a:rPr lang="en-GB" sz="2200" b="0" i="0" dirty="0">
                <a:effectLst/>
                <a:latin typeface="Söhne"/>
              </a:rPr>
              <a:t> AI agents on Telegram adapt to user preferences, offering tailored advice and insights.</a:t>
            </a:r>
          </a:p>
          <a:p>
            <a:pPr algn="l">
              <a:buFont typeface="+mj-lt"/>
              <a:buAutoNum type="arabicPeriod"/>
            </a:pPr>
            <a:r>
              <a:rPr lang="en-GB" sz="2200" b="1" i="0" dirty="0">
                <a:effectLst/>
                <a:latin typeface="Söhne"/>
              </a:rPr>
              <a:t>Cost-Effective Transition:</a:t>
            </a:r>
            <a:r>
              <a:rPr lang="en-GB" sz="2200" b="0" i="0" dirty="0">
                <a:effectLst/>
                <a:latin typeface="Söhne"/>
              </a:rPr>
              <a:t> Reduce overheads by utilizing Telegram's platform, eliminating the need for complex web apps.</a:t>
            </a:r>
          </a:p>
        </p:txBody>
      </p:sp>
      <p:sp>
        <p:nvSpPr>
          <p:cNvPr id="6" name="Text Placeholder 4">
            <a:extLst>
              <a:ext uri="{FF2B5EF4-FFF2-40B4-BE49-F238E27FC236}">
                <a16:creationId xmlns:a16="http://schemas.microsoft.com/office/drawing/2014/main" id="{BDE2EF9A-12AD-3B0D-F796-624166591EBD}"/>
              </a:ext>
            </a:extLst>
          </p:cNvPr>
          <p:cNvSpPr txBox="1">
            <a:spLocks/>
          </p:cNvSpPr>
          <p:nvPr/>
        </p:nvSpPr>
        <p:spPr>
          <a:xfrm>
            <a:off x="196180" y="188439"/>
            <a:ext cx="11252945" cy="784830"/>
          </a:xfrm>
          <a:prstGeom prst="rect">
            <a:avLst/>
          </a:prstGeom>
          <a:noFill/>
        </p:spPr>
        <p:txBody>
          <a:bodyPr wrap="square" lIns="91440" tIns="90000" rIns="91440" bIns="9000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GB" sz="3600" b="1" i="0" dirty="0">
                <a:effectLst/>
                <a:latin typeface="Söhne"/>
              </a:rPr>
              <a:t>Transitioning from Web Dashboards to Telegram's Conversational Interfaces</a:t>
            </a:r>
          </a:p>
          <a:p>
            <a:pPr>
              <a:defRPr/>
            </a:pPr>
            <a:endParaRPr lang="en-GB" sz="3600" b="1" i="0" dirty="0">
              <a:effectLst/>
              <a:latin typeface="Söhne"/>
            </a:endParaRPr>
          </a:p>
        </p:txBody>
      </p:sp>
      <p:pic>
        <p:nvPicPr>
          <p:cNvPr id="11" name="Picture 10" descr="A black background with orange text&#10;&#10;Description automatically generated">
            <a:extLst>
              <a:ext uri="{FF2B5EF4-FFF2-40B4-BE49-F238E27FC236}">
                <a16:creationId xmlns:a16="http://schemas.microsoft.com/office/drawing/2014/main" id="{C6133291-87FA-DEE2-83DD-D53AA5405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472" y="973269"/>
            <a:ext cx="8012029" cy="4506766"/>
          </a:xfrm>
          <a:prstGeom prst="rect">
            <a:avLst/>
          </a:prstGeom>
        </p:spPr>
      </p:pic>
      <p:pic>
        <p:nvPicPr>
          <p:cNvPr id="13" name="Picture 12" descr="A blue circle with a white triangle in the middle&#10;&#10;Description automatically generated">
            <a:extLst>
              <a:ext uri="{FF2B5EF4-FFF2-40B4-BE49-F238E27FC236}">
                <a16:creationId xmlns:a16="http://schemas.microsoft.com/office/drawing/2014/main" id="{8DC5C9FF-7126-11F4-F854-6C5DB52B3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69" y="2289127"/>
            <a:ext cx="2279745" cy="2279745"/>
          </a:xfrm>
          <a:prstGeom prst="rect">
            <a:avLst/>
          </a:prstGeom>
        </p:spPr>
      </p:pic>
    </p:spTree>
    <p:extLst>
      <p:ext uri="{BB962C8B-B14F-4D97-AF65-F5344CB8AC3E}">
        <p14:creationId xmlns:p14="http://schemas.microsoft.com/office/powerpoint/2010/main" val="2328760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81DD314C-87FF-B39F-7A2B-E48282B56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878" y="1128198"/>
            <a:ext cx="2436437" cy="5020002"/>
          </a:xfrm>
          <a:prstGeom prst="rect">
            <a:avLst/>
          </a:prstGeom>
        </p:spPr>
      </p:pic>
      <p:pic>
        <p:nvPicPr>
          <p:cNvPr id="11" name="Picture 10" descr="A graph with red and blue lines&#10;&#10;Description automatically generated">
            <a:extLst>
              <a:ext uri="{FF2B5EF4-FFF2-40B4-BE49-F238E27FC236}">
                <a16:creationId xmlns:a16="http://schemas.microsoft.com/office/drawing/2014/main" id="{F80A474C-7A74-6C5D-BDA7-A3857B54C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875" y="973269"/>
            <a:ext cx="4842560" cy="2664930"/>
          </a:xfrm>
          <a:prstGeom prst="rect">
            <a:avLst/>
          </a:prstGeom>
        </p:spPr>
      </p:pic>
      <p:sp>
        <p:nvSpPr>
          <p:cNvPr id="12" name="Text Placeholder 4">
            <a:extLst>
              <a:ext uri="{FF2B5EF4-FFF2-40B4-BE49-F238E27FC236}">
                <a16:creationId xmlns:a16="http://schemas.microsoft.com/office/drawing/2014/main" id="{A16556B6-E8FD-C0CF-7EE6-DA55C9A7BDD9}"/>
              </a:ext>
            </a:extLst>
          </p:cNvPr>
          <p:cNvSpPr txBox="1">
            <a:spLocks/>
          </p:cNvSpPr>
          <p:nvPr/>
        </p:nvSpPr>
        <p:spPr>
          <a:xfrm>
            <a:off x="196180" y="188439"/>
            <a:ext cx="11252945" cy="784830"/>
          </a:xfrm>
          <a:prstGeom prst="rect">
            <a:avLst/>
          </a:prstGeom>
          <a:noFill/>
        </p:spPr>
        <p:txBody>
          <a:bodyPr wrap="square" lIns="91440" tIns="90000" rIns="91440" bIns="9000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GB" sz="3600" b="1" i="0" dirty="0">
                <a:effectLst/>
                <a:latin typeface="Söhne"/>
              </a:rPr>
              <a:t>From Web Dashboards to Conversational Interfaces</a:t>
            </a:r>
          </a:p>
          <a:p>
            <a:pPr>
              <a:defRPr/>
            </a:pPr>
            <a:endParaRPr lang="en-GB" sz="3600" b="1" i="0" dirty="0">
              <a:effectLst/>
              <a:latin typeface="Söhne"/>
            </a:endParaRPr>
          </a:p>
          <a:p>
            <a:pPr>
              <a:defRPr/>
            </a:pPr>
            <a:endParaRPr lang="en-GB" sz="3600" b="1" i="0" dirty="0">
              <a:effectLst/>
              <a:latin typeface="Söhne"/>
            </a:endParaRPr>
          </a:p>
        </p:txBody>
      </p:sp>
      <p:pic>
        <p:nvPicPr>
          <p:cNvPr id="13" name="Picture 12" descr="A green line graph with numbers&#10;&#10;Description automatically generated">
            <a:extLst>
              <a:ext uri="{FF2B5EF4-FFF2-40B4-BE49-F238E27FC236}">
                <a16:creationId xmlns:a16="http://schemas.microsoft.com/office/drawing/2014/main" id="{C9947FC9-1199-D501-0CBA-DB7253FAB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26" y="3722818"/>
            <a:ext cx="4850709" cy="2669415"/>
          </a:xfrm>
          <a:prstGeom prst="rect">
            <a:avLst/>
          </a:prstGeom>
        </p:spPr>
      </p:pic>
    </p:spTree>
    <p:extLst>
      <p:ext uri="{BB962C8B-B14F-4D97-AF65-F5344CB8AC3E}">
        <p14:creationId xmlns:p14="http://schemas.microsoft.com/office/powerpoint/2010/main" val="2811355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Screens screenshot of a chat&#10;&#10;Description automatically generated">
            <a:extLst>
              <a:ext uri="{FF2B5EF4-FFF2-40B4-BE49-F238E27FC236}">
                <a16:creationId xmlns:a16="http://schemas.microsoft.com/office/drawing/2014/main" id="{F8321966-0BE5-A09C-1609-B1E031A70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527" y="1173707"/>
            <a:ext cx="2326210" cy="4809748"/>
          </a:xfrm>
          <a:prstGeom prst="rect">
            <a:avLst/>
          </a:prstGeom>
        </p:spPr>
      </p:pic>
      <p:sp>
        <p:nvSpPr>
          <p:cNvPr id="7" name="TextBox 6">
            <a:extLst>
              <a:ext uri="{FF2B5EF4-FFF2-40B4-BE49-F238E27FC236}">
                <a16:creationId xmlns:a16="http://schemas.microsoft.com/office/drawing/2014/main" id="{122EB6E1-F837-0A67-0B6A-2D31DC29F0CB}"/>
              </a:ext>
            </a:extLst>
          </p:cNvPr>
          <p:cNvSpPr txBox="1"/>
          <p:nvPr/>
        </p:nvSpPr>
        <p:spPr>
          <a:xfrm>
            <a:off x="415290" y="2231357"/>
            <a:ext cx="7432173" cy="1938992"/>
          </a:xfrm>
          <a:prstGeom prst="rect">
            <a:avLst/>
          </a:prstGeom>
          <a:noFill/>
        </p:spPr>
        <p:txBody>
          <a:bodyPr wrap="square" rtlCol="0">
            <a:spAutoFit/>
          </a:bodyPr>
          <a:lstStyle/>
          <a:p>
            <a:pPr algn="l"/>
            <a:r>
              <a:rPr lang="en-GB" sz="2400" b="1" i="0" dirty="0">
                <a:effectLst/>
              </a:rPr>
              <a:t>Seamless Vocal Interactions:</a:t>
            </a:r>
            <a:r>
              <a:rPr lang="en-GB" sz="2400" b="0" i="0" dirty="0">
                <a:effectLst/>
              </a:rPr>
              <a:t> Engage with Solar </a:t>
            </a:r>
            <a:r>
              <a:rPr lang="en-GB" sz="2400" b="0" i="0" dirty="0" err="1">
                <a:effectLst/>
              </a:rPr>
              <a:t>EURACBot</a:t>
            </a:r>
            <a:r>
              <a:rPr lang="en-GB" sz="2400" b="0" i="0" dirty="0">
                <a:effectLst/>
              </a:rPr>
              <a:t> using natural voice commands. Whether you're on the move or multitasking, just speak your query and receive auditory feedback, making system monitoring and operations more intuitive and hands-free.</a:t>
            </a:r>
          </a:p>
        </p:txBody>
      </p:sp>
      <p:sp>
        <p:nvSpPr>
          <p:cNvPr id="8" name="Text Placeholder 4">
            <a:extLst>
              <a:ext uri="{FF2B5EF4-FFF2-40B4-BE49-F238E27FC236}">
                <a16:creationId xmlns:a16="http://schemas.microsoft.com/office/drawing/2014/main" id="{71927103-4B2D-F6A9-5D2B-EAD6955D2BD9}"/>
              </a:ext>
            </a:extLst>
          </p:cNvPr>
          <p:cNvSpPr txBox="1">
            <a:spLocks/>
          </p:cNvSpPr>
          <p:nvPr/>
        </p:nvSpPr>
        <p:spPr>
          <a:xfrm>
            <a:off x="196180" y="188439"/>
            <a:ext cx="11252945" cy="784830"/>
          </a:xfrm>
          <a:prstGeom prst="rect">
            <a:avLst/>
          </a:prstGeom>
          <a:noFill/>
        </p:spPr>
        <p:txBody>
          <a:bodyPr wrap="square" lIns="91440" tIns="90000" rIns="91440" bIns="9000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GB" sz="3600" b="1" i="0" dirty="0">
                <a:effectLst/>
                <a:latin typeface="Söhne"/>
              </a:rPr>
              <a:t>Voice-Activated Conversations with Solar </a:t>
            </a:r>
            <a:r>
              <a:rPr lang="en-GB" sz="3600" b="1" i="0" dirty="0" err="1">
                <a:effectLst/>
                <a:latin typeface="Söhne"/>
              </a:rPr>
              <a:t>EURACBot</a:t>
            </a:r>
            <a:r>
              <a:rPr lang="en-GB" sz="3600" b="1" i="0" dirty="0">
                <a:effectLst/>
                <a:latin typeface="Söhne"/>
              </a:rPr>
              <a:t> on Telegram</a:t>
            </a:r>
          </a:p>
          <a:p>
            <a:pPr>
              <a:defRPr/>
            </a:pPr>
            <a:endParaRPr lang="en-GB" sz="3600" b="1" i="0" dirty="0">
              <a:effectLst/>
              <a:latin typeface="Söhne"/>
            </a:endParaRPr>
          </a:p>
          <a:p>
            <a:pPr>
              <a:defRPr/>
            </a:pPr>
            <a:endParaRPr lang="en-GB" sz="3600" b="1" i="0" dirty="0">
              <a:effectLst/>
              <a:latin typeface="Söhne"/>
            </a:endParaRPr>
          </a:p>
        </p:txBody>
      </p:sp>
    </p:spTree>
    <p:extLst>
      <p:ext uri="{BB962C8B-B14F-4D97-AF65-F5344CB8AC3E}">
        <p14:creationId xmlns:p14="http://schemas.microsoft.com/office/powerpoint/2010/main" val="4173396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71927103-4B2D-F6A9-5D2B-EAD6955D2BD9}"/>
              </a:ext>
            </a:extLst>
          </p:cNvPr>
          <p:cNvSpPr txBox="1">
            <a:spLocks/>
          </p:cNvSpPr>
          <p:nvPr/>
        </p:nvSpPr>
        <p:spPr>
          <a:xfrm>
            <a:off x="196180" y="188439"/>
            <a:ext cx="11252945" cy="784830"/>
          </a:xfrm>
          <a:prstGeom prst="rect">
            <a:avLst/>
          </a:prstGeom>
          <a:noFill/>
        </p:spPr>
        <p:txBody>
          <a:bodyPr wrap="square" lIns="91440" tIns="90000" rIns="91440" bIns="9000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GB" sz="3600" b="1" i="0" dirty="0">
                <a:effectLst/>
                <a:latin typeface="Söhne"/>
              </a:rPr>
              <a:t>Voice-Activated Conversations with Solar </a:t>
            </a:r>
            <a:r>
              <a:rPr lang="en-GB" sz="3600" b="1" i="0" dirty="0" err="1">
                <a:effectLst/>
                <a:latin typeface="Söhne"/>
              </a:rPr>
              <a:t>EURACBot</a:t>
            </a:r>
            <a:r>
              <a:rPr lang="en-GB" sz="3600" b="1" i="0" dirty="0">
                <a:effectLst/>
                <a:latin typeface="Söhne"/>
              </a:rPr>
              <a:t> on Telegram</a:t>
            </a:r>
          </a:p>
          <a:p>
            <a:pPr>
              <a:defRPr/>
            </a:pPr>
            <a:endParaRPr lang="en-GB" sz="3600" b="1" i="0" dirty="0">
              <a:effectLst/>
              <a:latin typeface="Söhne"/>
            </a:endParaRPr>
          </a:p>
          <a:p>
            <a:pPr>
              <a:defRPr/>
            </a:pPr>
            <a:endParaRPr lang="en-GB" sz="3600" b="1" i="0" dirty="0">
              <a:effectLst/>
              <a:latin typeface="Söhne"/>
            </a:endParaRPr>
          </a:p>
        </p:txBody>
      </p:sp>
      <p:pic>
        <p:nvPicPr>
          <p:cNvPr id="4" name="Picture 3" descr="A screenshot of a chat&#10;&#10;Description automatically generated">
            <a:extLst>
              <a:ext uri="{FF2B5EF4-FFF2-40B4-BE49-F238E27FC236}">
                <a16:creationId xmlns:a16="http://schemas.microsoft.com/office/drawing/2014/main" id="{E8CFCC40-54AF-1865-B74D-497B04B9E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784" y="1283446"/>
            <a:ext cx="2318772" cy="4788769"/>
          </a:xfrm>
          <a:prstGeom prst="rect">
            <a:avLst/>
          </a:prstGeom>
        </p:spPr>
      </p:pic>
      <p:sp>
        <p:nvSpPr>
          <p:cNvPr id="9" name="TextBox 8">
            <a:extLst>
              <a:ext uri="{FF2B5EF4-FFF2-40B4-BE49-F238E27FC236}">
                <a16:creationId xmlns:a16="http://schemas.microsoft.com/office/drawing/2014/main" id="{55073187-1A33-C099-1A0F-D36070DF5C5D}"/>
              </a:ext>
            </a:extLst>
          </p:cNvPr>
          <p:cNvSpPr txBox="1"/>
          <p:nvPr/>
        </p:nvSpPr>
        <p:spPr>
          <a:xfrm>
            <a:off x="415290" y="2231357"/>
            <a:ext cx="7432173" cy="2677656"/>
          </a:xfrm>
          <a:prstGeom prst="rect">
            <a:avLst/>
          </a:prstGeom>
          <a:noFill/>
        </p:spPr>
        <p:txBody>
          <a:bodyPr wrap="square" rtlCol="0">
            <a:spAutoFit/>
          </a:bodyPr>
          <a:lstStyle/>
          <a:p>
            <a:pPr algn="l"/>
            <a:r>
              <a:rPr lang="en-GB" sz="2400" b="1" i="0" dirty="0">
                <a:effectLst/>
              </a:rPr>
              <a:t>Solar </a:t>
            </a:r>
            <a:r>
              <a:rPr lang="en-GB" sz="2400" b="1" i="0" dirty="0" err="1">
                <a:effectLst/>
              </a:rPr>
              <a:t>EURACBot</a:t>
            </a:r>
            <a:r>
              <a:rPr lang="en-GB" sz="2400" b="1" i="0" dirty="0">
                <a:effectLst/>
              </a:rPr>
              <a:t> </a:t>
            </a:r>
            <a:r>
              <a:rPr lang="en-GB" sz="2400" i="0" dirty="0">
                <a:effectLst/>
              </a:rPr>
              <a:t>goes beyond simple conversations. Integrated with a robust deep learning pipeline, it offers enhanced capabilities for accurate predictions and timely anomaly detection in PV systems. This fusion of conversational AI and advanced analytics ensures that users receive both interactive and insightful feedback on their solar operations.</a:t>
            </a:r>
          </a:p>
        </p:txBody>
      </p:sp>
    </p:spTree>
    <p:extLst>
      <p:ext uri="{BB962C8B-B14F-4D97-AF65-F5344CB8AC3E}">
        <p14:creationId xmlns:p14="http://schemas.microsoft.com/office/powerpoint/2010/main" val="4138808559"/>
      </p:ext>
    </p:extLst>
  </p:cSld>
  <p:clrMapOvr>
    <a:masterClrMapping/>
  </p:clrMapOvr>
</p:sld>
</file>

<file path=ppt/theme/theme1.xml><?xml version="1.0" encoding="utf-8"?>
<a:theme xmlns:a="http://schemas.openxmlformats.org/drawingml/2006/main" name="Chapters title">
  <a:themeElements>
    <a:clrScheme name="EURAC">
      <a:dk1>
        <a:srgbClr val="000000"/>
      </a:dk1>
      <a:lt1>
        <a:srgbClr val="FFFFFF"/>
      </a:lt1>
      <a:dk2>
        <a:srgbClr val="000000"/>
      </a:dk2>
      <a:lt2>
        <a:srgbClr val="D7DADA"/>
      </a:lt2>
      <a:accent1>
        <a:srgbClr val="DE1A11"/>
      </a:accent1>
      <a:accent2>
        <a:srgbClr val="D7DADA"/>
      </a:accent2>
      <a:accent3>
        <a:srgbClr val="DE1A11"/>
      </a:accent3>
      <a:accent4>
        <a:srgbClr val="8C9091"/>
      </a:accent4>
      <a:accent5>
        <a:srgbClr val="DE1A11"/>
      </a:accent5>
      <a:accent6>
        <a:srgbClr val="535859"/>
      </a:accent6>
      <a:hlink>
        <a:srgbClr val="2A6D8C"/>
      </a:hlink>
      <a:folHlink>
        <a:srgbClr val="67839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PT_Template_With Footer_25.02.22" id="{C9259E6C-05A2-1C4E-98FA-55365291E385}" vid="{D99C001E-9081-F845-987C-3081501CF9FD}"/>
    </a:ext>
  </a:extLst>
</a:theme>
</file>

<file path=docProps/app.xml><?xml version="1.0" encoding="utf-8"?>
<Properties xmlns="http://schemas.openxmlformats.org/officeDocument/2006/extended-properties" xmlns:vt="http://schemas.openxmlformats.org/officeDocument/2006/docPropsVTypes">
  <TotalTime>0</TotalTime>
  <Words>230</Words>
  <Application>Microsoft Office PowerPoint</Application>
  <PresentationFormat>Widescreen</PresentationFormat>
  <Paragraphs>14</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Söhne</vt:lpstr>
      <vt:lpstr>Chapters title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Sondoqah Mousa Mohammad Mousa</dc:creator>
  <cp:lastModifiedBy>Sondoqah Mousa Mohammad Mousa</cp:lastModifiedBy>
  <cp:revision>1</cp:revision>
  <dcterms:created xsi:type="dcterms:W3CDTF">2023-10-06T09:08:20Z</dcterms:created>
  <dcterms:modified xsi:type="dcterms:W3CDTF">2023-10-06T14:42:00Z</dcterms:modified>
</cp:coreProperties>
</file>